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66"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DB51B-BD90-41C0-B64A-7ADF6E0A9D1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E9797AA-E68B-4719-A4F2-AC37D5749A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E0B72D6-9467-44B3-95A6-E475A7F42A11}"/>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DC6D25B2-BA24-4FA1-9D6C-97B4B17D90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2E19DA-011D-4CB4-B2F9-12D2FA105F9A}"/>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199733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0435F-9674-4BBC-9977-2A4ECCBEB7D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A93ED16-1F78-4172-96D4-10B86B5BC2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A8ABCA-ED36-4F69-B9D1-9A564AE61AC7}"/>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B402416A-C50C-403D-81A7-150B87D76A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D23C59-6C9C-4C75-BEE8-EFD75A12B77B}"/>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3753152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90246C-E42C-4149-BA1C-8F0AC0841FA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DD6BC01-E803-459F-9E97-D05CA1EE9A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2B3038-9065-4583-9F05-F8C537D6AB96}"/>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0D641624-1B3B-4B62-BB08-F557116E32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A7D975-1FF2-463A-B8BC-83EF7B389C3D}"/>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183484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3351-5136-4FD0-B440-DCF6641FDB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C2B40C-6114-470D-9EAF-CBD17F6B4F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5D3CE3-E00D-4F7E-9B18-BFE2A98C1C50}"/>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DB74A676-6609-481E-AE3F-E3BEC3F042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186480-34D9-4E05-A9FF-E6E57392B235}"/>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2922631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520B2-DAC8-473D-991D-1C6C0A1569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44689F6-C9EF-428B-B159-1C60C7CE5C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AE92C4-541E-4B31-A488-C29A39CCF88A}"/>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4E96BCB4-2ECE-475C-A915-626D067AA7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EDD32C-AC60-4796-B0C3-A675BDBBF467}"/>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900453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BC404-2ED1-4B3A-A725-BE6B5E3BB43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C28CA3-6345-48F2-8A57-C40351EAB9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E3DFF9D-BEF7-4642-9F47-A520696FEC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13A5327-353F-40D5-8E7E-C4206DBE6BE9}"/>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6" name="Footer Placeholder 5">
            <a:extLst>
              <a:ext uri="{FF2B5EF4-FFF2-40B4-BE49-F238E27FC236}">
                <a16:creationId xmlns:a16="http://schemas.microsoft.com/office/drawing/2014/main" id="{C074FC4D-6F9A-4BED-9BE7-BC0871A0F56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3DA36B-DE17-4D27-B0C0-9951E830C620}"/>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286937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F12C5-7DBC-48BD-900D-DE03071075A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FD7E2C2-13C5-4C0C-905E-B97199E47C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B76EA0-8A46-4E44-81A3-4855A5C0D6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64B7E80-B940-4F55-A13F-11A74C3B51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59F292B-2DB7-4DFF-BE9E-486E96E5C0D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6C1FEC-4A36-4762-8C56-331C5AF34B25}"/>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8" name="Footer Placeholder 7">
            <a:extLst>
              <a:ext uri="{FF2B5EF4-FFF2-40B4-BE49-F238E27FC236}">
                <a16:creationId xmlns:a16="http://schemas.microsoft.com/office/drawing/2014/main" id="{392D0AF9-9E65-40E9-A799-D0E1F05DF7A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6F6C5E4-1A94-469F-AFC4-C531CD52B9D5}"/>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8108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71275-7911-41D1-AFE5-9C6F93E4EEE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1E1697D-458A-46E1-907F-18B7A267D041}"/>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4" name="Footer Placeholder 3">
            <a:extLst>
              <a:ext uri="{FF2B5EF4-FFF2-40B4-BE49-F238E27FC236}">
                <a16:creationId xmlns:a16="http://schemas.microsoft.com/office/drawing/2014/main" id="{8901AB8B-FF69-4698-B794-E27AD280988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B3B951F-B13B-44CA-A882-A934F532A7D4}"/>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2075679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91817C-FB47-4290-8C44-7F6461C69F9C}"/>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3" name="Footer Placeholder 2">
            <a:extLst>
              <a:ext uri="{FF2B5EF4-FFF2-40B4-BE49-F238E27FC236}">
                <a16:creationId xmlns:a16="http://schemas.microsoft.com/office/drawing/2014/main" id="{1A63320F-5657-4ADE-89A9-F22FA295F84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0BB779F-B51B-4BDB-97CF-80E100589750}"/>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8570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478C-DDC4-4E6F-9135-71E3EC455F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1B47D2C-8C4E-4E87-BD59-AE8F286CBC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50372A3-C89D-4B65-9A8B-6BE6678D5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655E32-A1CD-4E35-B24D-52CA8E2D0BBF}"/>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6" name="Footer Placeholder 5">
            <a:extLst>
              <a:ext uri="{FF2B5EF4-FFF2-40B4-BE49-F238E27FC236}">
                <a16:creationId xmlns:a16="http://schemas.microsoft.com/office/drawing/2014/main" id="{FF3F162F-2074-4D13-9D8E-5C007E33D0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91CA484-57B2-4123-ADF7-4AA589A5B7AB}"/>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1997227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1E87-95C4-4715-AE06-51FA5E727E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C39BB62-9CDF-4315-BDC9-FA07AE4B47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C4626A2-805E-4CDA-9F7B-9E116CC71D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91D3B3-8B73-4F62-BD6A-BA729BDA70B8}"/>
              </a:ext>
            </a:extLst>
          </p:cNvPr>
          <p:cNvSpPr>
            <a:spLocks noGrp="1"/>
          </p:cNvSpPr>
          <p:nvPr>
            <p:ph type="dt" sz="half" idx="10"/>
          </p:nvPr>
        </p:nvSpPr>
        <p:spPr/>
        <p:txBody>
          <a:bodyPr/>
          <a:lstStyle/>
          <a:p>
            <a:fld id="{146807BC-E1AB-4F1E-BB82-8B8F4D705CBC}" type="datetimeFigureOut">
              <a:rPr lang="en-GB" smtClean="0"/>
              <a:t>06/01/2020</a:t>
            </a:fld>
            <a:endParaRPr lang="en-GB"/>
          </a:p>
        </p:txBody>
      </p:sp>
      <p:sp>
        <p:nvSpPr>
          <p:cNvPr id="6" name="Footer Placeholder 5">
            <a:extLst>
              <a:ext uri="{FF2B5EF4-FFF2-40B4-BE49-F238E27FC236}">
                <a16:creationId xmlns:a16="http://schemas.microsoft.com/office/drawing/2014/main" id="{CCF3CA14-E99B-4C48-85CB-EA6946F341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38C138-8708-4A90-8569-19A511A5A217}"/>
              </a:ext>
            </a:extLst>
          </p:cNvPr>
          <p:cNvSpPr>
            <a:spLocks noGrp="1"/>
          </p:cNvSpPr>
          <p:nvPr>
            <p:ph type="sldNum" sz="quarter" idx="12"/>
          </p:nvPr>
        </p:nvSpPr>
        <p:spPr/>
        <p:txBody>
          <a:bodyPr/>
          <a:lstStyle/>
          <a:p>
            <a:fld id="{D1D8F1BF-A9AD-4AC7-976A-F75D6E834590}" type="slidenum">
              <a:rPr lang="en-GB" smtClean="0"/>
              <a:t>‹#›</a:t>
            </a:fld>
            <a:endParaRPr lang="en-GB"/>
          </a:p>
        </p:txBody>
      </p:sp>
    </p:spTree>
    <p:extLst>
      <p:ext uri="{BB962C8B-B14F-4D97-AF65-F5344CB8AC3E}">
        <p14:creationId xmlns:p14="http://schemas.microsoft.com/office/powerpoint/2010/main" val="351005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73965D-F8B5-48AA-89FB-03F5EECB56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B1582A1-9DB8-44F3-A98C-0B095D53B2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99A7159-CD71-420E-9A33-0A097C8289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6807BC-E1AB-4F1E-BB82-8B8F4D705CBC}" type="datetimeFigureOut">
              <a:rPr lang="en-GB" smtClean="0"/>
              <a:t>06/01/2020</a:t>
            </a:fld>
            <a:endParaRPr lang="en-GB"/>
          </a:p>
        </p:txBody>
      </p:sp>
      <p:sp>
        <p:nvSpPr>
          <p:cNvPr id="5" name="Footer Placeholder 4">
            <a:extLst>
              <a:ext uri="{FF2B5EF4-FFF2-40B4-BE49-F238E27FC236}">
                <a16:creationId xmlns:a16="http://schemas.microsoft.com/office/drawing/2014/main" id="{778B85F9-724E-451C-8A0F-D0DC6404DD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058A40E-4E6E-49FD-AFD4-732B1DFE4E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D8F1BF-A9AD-4AC7-976A-F75D6E834590}" type="slidenum">
              <a:rPr lang="en-GB" smtClean="0"/>
              <a:t>‹#›</a:t>
            </a:fld>
            <a:endParaRPr lang="en-GB"/>
          </a:p>
        </p:txBody>
      </p:sp>
    </p:spTree>
    <p:extLst>
      <p:ext uri="{BB962C8B-B14F-4D97-AF65-F5344CB8AC3E}">
        <p14:creationId xmlns:p14="http://schemas.microsoft.com/office/powerpoint/2010/main" val="793558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hyperlink" Target="mailto:joanne.gardner@pepsico.com"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6" descr="image003">
            <a:extLst>
              <a:ext uri="{FF2B5EF4-FFF2-40B4-BE49-F238E27FC236}">
                <a16:creationId xmlns:a16="http://schemas.microsoft.com/office/drawing/2014/main" id="{D2068ECE-2D0C-4495-AD82-0F36751E65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11566" y="5654141"/>
            <a:ext cx="2172738" cy="1200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a:extLst>
              <a:ext uri="{FF2B5EF4-FFF2-40B4-BE49-F238E27FC236}">
                <a16:creationId xmlns:a16="http://schemas.microsoft.com/office/drawing/2014/main" id="{A4AEE562-1A55-40CD-AB8C-E23BDEA85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 y="8716"/>
            <a:ext cx="2403804" cy="1165723"/>
          </a:xfrm>
          <a:prstGeom prst="rect">
            <a:avLst/>
          </a:prstGeom>
        </p:spPr>
      </p:pic>
      <p:pic>
        <p:nvPicPr>
          <p:cNvPr id="1026" name="Picture 4" descr="image001">
            <a:extLst>
              <a:ext uri="{FF2B5EF4-FFF2-40B4-BE49-F238E27FC236}">
                <a16:creationId xmlns:a16="http://schemas.microsoft.com/office/drawing/2014/main" id="{24EAFB16-6434-4D59-9ABF-855707D5303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499" y="1803"/>
            <a:ext cx="7376697" cy="219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20050D73-D31A-4281-B014-3AA07C5DF24F}"/>
              </a:ext>
            </a:extLst>
          </p:cNvPr>
          <p:cNvSpPr txBox="1"/>
          <p:nvPr/>
        </p:nvSpPr>
        <p:spPr>
          <a:xfrm>
            <a:off x="-3697" y="2856951"/>
            <a:ext cx="12192000" cy="4001095"/>
          </a:xfrm>
          <a:prstGeom prst="rect">
            <a:avLst/>
          </a:prstGeom>
          <a:noFill/>
        </p:spPr>
        <p:txBody>
          <a:bodyPr wrap="square" rtlCol="0">
            <a:spAutoFit/>
          </a:bodyPr>
          <a:lstStyle/>
          <a:p>
            <a:pPr algn="ctr"/>
            <a:r>
              <a:rPr lang="en-GB" sz="1600" dirty="0"/>
              <a:t>To access your 12-week Slimming World programme please call the PepsiCo UK dedicated number </a:t>
            </a:r>
            <a:r>
              <a:rPr lang="en-GB" sz="1600" u="sng" dirty="0"/>
              <a:t>01773 309269.</a:t>
            </a:r>
            <a:r>
              <a:rPr lang="en-GB" sz="1600" dirty="0"/>
              <a:t> </a:t>
            </a:r>
          </a:p>
          <a:p>
            <a:pPr algn="ctr"/>
            <a:r>
              <a:rPr lang="en-GB" sz="1600" dirty="0"/>
              <a:t>A member of the Slimming World team will assist you.  </a:t>
            </a:r>
          </a:p>
          <a:p>
            <a:pPr algn="ctr"/>
            <a:r>
              <a:rPr lang="en-GB" sz="1600" dirty="0"/>
              <a:t>For the call, you will need the following information to hand:</a:t>
            </a:r>
          </a:p>
          <a:p>
            <a:pPr marL="342900" lvl="0" indent="-342900" algn="ctr">
              <a:buFont typeface="Symbol" panose="05050102010706020507" pitchFamily="18" charset="2"/>
              <a:buChar char=""/>
            </a:pPr>
            <a:r>
              <a:rPr lang="en-GB" sz="1600" u="sng" dirty="0"/>
              <a:t>Either</a:t>
            </a:r>
            <a:r>
              <a:rPr lang="en-GB" sz="1600" dirty="0"/>
              <a:t> your 6 digit employee number of 8 digit GPID number</a:t>
            </a:r>
          </a:p>
          <a:p>
            <a:pPr marL="342900" lvl="0" indent="-342900" algn="ctr">
              <a:buFont typeface="Symbol" panose="05050102010706020507" pitchFamily="18" charset="2"/>
              <a:buChar char=""/>
            </a:pPr>
            <a:r>
              <a:rPr lang="en-GB" sz="1600" dirty="0"/>
              <a:t>Your height</a:t>
            </a:r>
          </a:p>
          <a:p>
            <a:pPr marL="342900" lvl="0" indent="-342900" algn="ctr">
              <a:buFont typeface="Symbol" panose="05050102010706020507" pitchFamily="18" charset="2"/>
              <a:buChar char=""/>
            </a:pPr>
            <a:r>
              <a:rPr lang="en-GB" sz="1600" dirty="0"/>
              <a:t>Your weight</a:t>
            </a:r>
          </a:p>
          <a:p>
            <a:pPr marL="342900" lvl="0" indent="-342900">
              <a:buFont typeface="Symbol" panose="05050102010706020507" pitchFamily="18" charset="2"/>
              <a:buChar char=""/>
            </a:pPr>
            <a:endParaRPr lang="en-GB" sz="1600" dirty="0"/>
          </a:p>
          <a:p>
            <a:pPr algn="ctr"/>
            <a:r>
              <a:rPr lang="en-GB" sz="1200" dirty="0"/>
              <a:t>If you are suitable to continue onto the 12-week programme, it is expected that you will complete this over 14 weeks to account for any holidays, sickness or any dates that you just can’t make.  But our expectation is that you attend at least 10 out of the 12 sessions.</a:t>
            </a:r>
          </a:p>
          <a:p>
            <a:pPr algn="ctr"/>
            <a:r>
              <a:rPr lang="en-GB" sz="1200" dirty="0"/>
              <a:t> </a:t>
            </a:r>
          </a:p>
          <a:p>
            <a:pPr algn="ctr"/>
            <a:r>
              <a:rPr lang="en-GB" sz="1200" dirty="0"/>
              <a:t>Slimming World will help you to find a convenient group and agree a start date, they will then send out the Referral Voucher and Welcome Information Leaflet, they will also arrange for the local Slimming World Consultant to meet with you on your first session and ensure you receive a warm welcome.  </a:t>
            </a:r>
          </a:p>
          <a:p>
            <a:r>
              <a:rPr lang="en-GB" sz="1200" dirty="0"/>
              <a:t> </a:t>
            </a:r>
          </a:p>
          <a:p>
            <a:pPr algn="ctr"/>
            <a:r>
              <a:rPr lang="en-GB" sz="1200" dirty="0"/>
              <a:t>Slimming World will continue to provide the Pepsico Healthy Living team with anonymised aggregate data on completions of the programme and this data is used to analyse trends and attendance rather than specific weight and weight loss.</a:t>
            </a:r>
          </a:p>
          <a:p>
            <a:pPr algn="ctr"/>
            <a:endParaRPr lang="en-GB" sz="1600" dirty="0"/>
          </a:p>
          <a:p>
            <a:pPr algn="ctr"/>
            <a:r>
              <a:rPr lang="en-GB" sz="1200" dirty="0"/>
              <a:t>In partnership with the Pepsico Healthy Living Team. Please contact </a:t>
            </a:r>
            <a:r>
              <a:rPr lang="en-GB" sz="1200" dirty="0">
                <a:hlinkClick r:id="rId5"/>
              </a:rPr>
              <a:t>joanne.gardner@pepsico.com</a:t>
            </a:r>
            <a:r>
              <a:rPr lang="en-GB" sz="1200" dirty="0"/>
              <a:t> for further information. </a:t>
            </a:r>
          </a:p>
          <a:p>
            <a:pPr lvl="0"/>
            <a:endParaRPr lang="en-GB" dirty="0"/>
          </a:p>
        </p:txBody>
      </p:sp>
      <p:pic>
        <p:nvPicPr>
          <p:cNvPr id="13" name="Picture 12">
            <a:extLst>
              <a:ext uri="{FF2B5EF4-FFF2-40B4-BE49-F238E27FC236}">
                <a16:creationId xmlns:a16="http://schemas.microsoft.com/office/drawing/2014/main" id="{56373868-6C92-418B-B7CB-67AF32B54A9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5577" y="3033553"/>
            <a:ext cx="790894" cy="790894"/>
          </a:xfrm>
          <a:prstGeom prst="rect">
            <a:avLst/>
          </a:prstGeom>
        </p:spPr>
      </p:pic>
      <p:pic>
        <p:nvPicPr>
          <p:cNvPr id="16" name="Picture 15">
            <a:extLst>
              <a:ext uri="{FF2B5EF4-FFF2-40B4-BE49-F238E27FC236}">
                <a16:creationId xmlns:a16="http://schemas.microsoft.com/office/drawing/2014/main" id="{4C9D9C27-005E-44BE-BFDE-DCE3741FE4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87657" y="2860"/>
            <a:ext cx="2403804" cy="1165723"/>
          </a:xfrm>
          <a:prstGeom prst="rect">
            <a:avLst/>
          </a:prstGeom>
        </p:spPr>
      </p:pic>
      <p:pic>
        <p:nvPicPr>
          <p:cNvPr id="17" name="Picture 16">
            <a:extLst>
              <a:ext uri="{FF2B5EF4-FFF2-40B4-BE49-F238E27FC236}">
                <a16:creationId xmlns:a16="http://schemas.microsoft.com/office/drawing/2014/main" id="{48F7C294-D220-4EBB-A1BE-4A191C78AA2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19520" y="2066057"/>
            <a:ext cx="790894" cy="790894"/>
          </a:xfrm>
          <a:prstGeom prst="rect">
            <a:avLst/>
          </a:prstGeom>
        </p:spPr>
      </p:pic>
    </p:spTree>
    <p:extLst>
      <p:ext uri="{BB962C8B-B14F-4D97-AF65-F5344CB8AC3E}">
        <p14:creationId xmlns:p14="http://schemas.microsoft.com/office/powerpoint/2010/main" val="35653423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28</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Symbol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Cocker, Rebecca {PI}</dc:creator>
  <cp:lastModifiedBy>Gardner, Joanne {PI}</cp:lastModifiedBy>
  <cp:revision>3</cp:revision>
  <dcterms:created xsi:type="dcterms:W3CDTF">2019-06-26T09:43:55Z</dcterms:created>
  <dcterms:modified xsi:type="dcterms:W3CDTF">2020-01-06T11:50:54Z</dcterms:modified>
</cp:coreProperties>
</file>