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96" r:id="rId5"/>
    <p:sldId id="495" r:id="rId6"/>
    <p:sldId id="497" r:id="rId7"/>
    <p:sldId id="272" r:id="rId8"/>
    <p:sldId id="482" r:id="rId9"/>
    <p:sldId id="537" r:id="rId10"/>
    <p:sldId id="545" r:id="rId11"/>
    <p:sldId id="546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5D6F4-D5AB-409A-9D73-D9D256F953CC}" v="1" dt="2022-12-08T14:13:06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76383" autoAdjust="0"/>
  </p:normalViewPr>
  <p:slideViewPr>
    <p:cSldViewPr>
      <p:cViewPr varScale="1">
        <p:scale>
          <a:sx n="87" d="100"/>
          <a:sy n="87" d="100"/>
        </p:scale>
        <p:origin x="19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6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Woolston-Thomas" userId="a1b13ced-f52e-46ba-a178-45ba3ae3660b" providerId="ADAL" clId="{EEB8B6E8-8FF6-4DB1-8196-E063A6A850D7}"/>
    <pc:docChg chg="addSld delSld modSld">
      <pc:chgData name="Kathryn Woolston-Thomas" userId="a1b13ced-f52e-46ba-a178-45ba3ae3660b" providerId="ADAL" clId="{EEB8B6E8-8FF6-4DB1-8196-E063A6A850D7}" dt="2022-12-06T11:08:56.814" v="3"/>
      <pc:docMkLst>
        <pc:docMk/>
      </pc:docMkLst>
      <pc:sldChg chg="del">
        <pc:chgData name="Kathryn Woolston-Thomas" userId="a1b13ced-f52e-46ba-a178-45ba3ae3660b" providerId="ADAL" clId="{EEB8B6E8-8FF6-4DB1-8196-E063A6A850D7}" dt="2022-12-06T10:59:46.809" v="0" actId="47"/>
        <pc:sldMkLst>
          <pc:docMk/>
          <pc:sldMk cId="814648286" sldId="492"/>
        </pc:sldMkLst>
      </pc:sldChg>
      <pc:sldChg chg="del">
        <pc:chgData name="Kathryn Woolston-Thomas" userId="a1b13ced-f52e-46ba-a178-45ba3ae3660b" providerId="ADAL" clId="{EEB8B6E8-8FF6-4DB1-8196-E063A6A850D7}" dt="2022-12-06T10:59:48.387" v="1" actId="47"/>
        <pc:sldMkLst>
          <pc:docMk/>
          <pc:sldMk cId="3605558159" sldId="499"/>
        </pc:sldMkLst>
      </pc:sldChg>
      <pc:sldChg chg="add">
        <pc:chgData name="Kathryn Woolston-Thomas" userId="a1b13ced-f52e-46ba-a178-45ba3ae3660b" providerId="ADAL" clId="{EEB8B6E8-8FF6-4DB1-8196-E063A6A850D7}" dt="2022-12-06T11:00:39.309" v="2"/>
        <pc:sldMkLst>
          <pc:docMk/>
          <pc:sldMk cId="3093066350" sldId="545"/>
        </pc:sldMkLst>
      </pc:sldChg>
      <pc:sldChg chg="add">
        <pc:chgData name="Kathryn Woolston-Thomas" userId="a1b13ced-f52e-46ba-a178-45ba3ae3660b" providerId="ADAL" clId="{EEB8B6E8-8FF6-4DB1-8196-E063A6A850D7}" dt="2022-12-06T11:08:56.814" v="3"/>
        <pc:sldMkLst>
          <pc:docMk/>
          <pc:sldMk cId="1836499632" sldId="546"/>
        </pc:sldMkLst>
      </pc:sldChg>
    </pc:docChg>
  </pc:docChgLst>
  <pc:docChgLst>
    <pc:chgData name="Kathryn Woolston-Thomas" userId="a1b13ced-f52e-46ba-a178-45ba3ae3660b" providerId="ADAL" clId="{4775D6F4-D5AB-409A-9D73-D9D256F953CC}"/>
    <pc:docChg chg="addSld modSld">
      <pc:chgData name="Kathryn Woolston-Thomas" userId="a1b13ced-f52e-46ba-a178-45ba3ae3660b" providerId="ADAL" clId="{4775D6F4-D5AB-409A-9D73-D9D256F953CC}" dt="2022-12-08T14:13:06.737" v="0"/>
      <pc:docMkLst>
        <pc:docMk/>
      </pc:docMkLst>
      <pc:sldChg chg="add">
        <pc:chgData name="Kathryn Woolston-Thomas" userId="a1b13ced-f52e-46ba-a178-45ba3ae3660b" providerId="ADAL" clId="{4775D6F4-D5AB-409A-9D73-D9D256F953CC}" dt="2022-12-08T14:13:06.737" v="0"/>
        <pc:sldMkLst>
          <pc:docMk/>
          <pc:sldMk cId="2604705968" sldId="537"/>
        </pc:sldMkLst>
      </pc:sldChg>
    </pc:docChg>
  </pc:docChgLst>
  <pc:docChgLst>
    <pc:chgData name="Kathryn Woolston-Thomas" userId="a1b13ced-f52e-46ba-a178-45ba3ae3660b" providerId="ADAL" clId="{13A94C53-99BA-4F75-9001-8BF272B741F9}"/>
    <pc:docChg chg="delSld">
      <pc:chgData name="Kathryn Woolston-Thomas" userId="a1b13ced-f52e-46ba-a178-45ba3ae3660b" providerId="ADAL" clId="{13A94C53-99BA-4F75-9001-8BF272B741F9}" dt="2022-11-18T10:59:10.497" v="1" actId="47"/>
      <pc:docMkLst>
        <pc:docMk/>
      </pc:docMkLst>
      <pc:sldChg chg="del">
        <pc:chgData name="Kathryn Woolston-Thomas" userId="a1b13ced-f52e-46ba-a178-45ba3ae3660b" providerId="ADAL" clId="{13A94C53-99BA-4F75-9001-8BF272B741F9}" dt="2022-11-18T10:57:58.427" v="0" actId="47"/>
        <pc:sldMkLst>
          <pc:docMk/>
          <pc:sldMk cId="4054128210" sldId="488"/>
        </pc:sldMkLst>
      </pc:sldChg>
      <pc:sldChg chg="del">
        <pc:chgData name="Kathryn Woolston-Thomas" userId="a1b13ced-f52e-46ba-a178-45ba3ae3660b" providerId="ADAL" clId="{13A94C53-99BA-4F75-9001-8BF272B741F9}" dt="2022-11-18T10:59:10.497" v="1" actId="47"/>
        <pc:sldMkLst>
          <pc:docMk/>
          <pc:sldMk cId="945448638" sldId="498"/>
        </pc:sldMkLst>
      </pc:sldChg>
    </pc:docChg>
  </pc:docChgLst>
  <pc:docChgLst>
    <pc:chgData name="Kathryn Woolston-Thomas" userId="a1b13ced-f52e-46ba-a178-45ba3ae3660b" providerId="ADAL" clId="{6948D6C1-37B1-4BED-A0F0-32C9252C6CFD}"/>
    <pc:docChg chg="undo custSel addSld modSld sldOrd">
      <pc:chgData name="Kathryn Woolston-Thomas" userId="a1b13ced-f52e-46ba-a178-45ba3ae3660b" providerId="ADAL" clId="{6948D6C1-37B1-4BED-A0F0-32C9252C6CFD}" dt="2022-08-01T15:10:53.856" v="223" actId="20577"/>
      <pc:docMkLst>
        <pc:docMk/>
      </pc:docMkLst>
      <pc:sldChg chg="addSp delSp modSp add mod ord modNotesTx">
        <pc:chgData name="Kathryn Woolston-Thomas" userId="a1b13ced-f52e-46ba-a178-45ba3ae3660b" providerId="ADAL" clId="{6948D6C1-37B1-4BED-A0F0-32C9252C6CFD}" dt="2022-08-01T15:10:53.856" v="223" actId="20577"/>
        <pc:sldMkLst>
          <pc:docMk/>
          <pc:sldMk cId="3605558159" sldId="499"/>
        </pc:sldMkLst>
        <pc:spChg chg="add mod">
          <ac:chgData name="Kathryn Woolston-Thomas" userId="a1b13ced-f52e-46ba-a178-45ba3ae3660b" providerId="ADAL" clId="{6948D6C1-37B1-4BED-A0F0-32C9252C6CFD}" dt="2022-08-01T13:29:21.179" v="183" actId="1076"/>
          <ac:spMkLst>
            <pc:docMk/>
            <pc:sldMk cId="3605558159" sldId="499"/>
            <ac:spMk id="4" creationId="{7C8E03D9-1A1F-4C24-9288-2957CA1FD02B}"/>
          </ac:spMkLst>
        </pc:spChg>
        <pc:spChg chg="mod">
          <ac:chgData name="Kathryn Woolston-Thomas" userId="a1b13ced-f52e-46ba-a178-45ba3ae3660b" providerId="ADAL" clId="{6948D6C1-37B1-4BED-A0F0-32C9252C6CFD}" dt="2022-08-01T13:32:42.777" v="215" actId="255"/>
          <ac:spMkLst>
            <pc:docMk/>
            <pc:sldMk cId="3605558159" sldId="499"/>
            <ac:spMk id="12" creationId="{E57E4447-6550-4892-997A-4D7A7AAD4582}"/>
          </ac:spMkLst>
        </pc:spChg>
        <pc:picChg chg="add mod modCrop">
          <ac:chgData name="Kathryn Woolston-Thomas" userId="a1b13ced-f52e-46ba-a178-45ba3ae3660b" providerId="ADAL" clId="{6948D6C1-37B1-4BED-A0F0-32C9252C6CFD}" dt="2022-08-01T13:32:23.027" v="212" actId="1076"/>
          <ac:picMkLst>
            <pc:docMk/>
            <pc:sldMk cId="3605558159" sldId="499"/>
            <ac:picMk id="3" creationId="{5C3D3C93-F16C-49F1-B481-2368722FC1C8}"/>
          </ac:picMkLst>
        </pc:picChg>
        <pc:picChg chg="del">
          <ac:chgData name="Kathryn Woolston-Thomas" userId="a1b13ced-f52e-46ba-a178-45ba3ae3660b" providerId="ADAL" clId="{6948D6C1-37B1-4BED-A0F0-32C9252C6CFD}" dt="2022-08-01T13:18:19.025" v="25" actId="478"/>
          <ac:picMkLst>
            <pc:docMk/>
            <pc:sldMk cId="3605558159" sldId="499"/>
            <ac:picMk id="8" creationId="{83F59DAE-EF5C-4590-94A6-6E78260BA191}"/>
          </ac:picMkLst>
        </pc:picChg>
        <pc:picChg chg="add del mod">
          <ac:chgData name="Kathryn Woolston-Thomas" userId="a1b13ced-f52e-46ba-a178-45ba3ae3660b" providerId="ADAL" clId="{6948D6C1-37B1-4BED-A0F0-32C9252C6CFD}" dt="2022-08-01T13:31:20.073" v="206" actId="478"/>
          <ac:picMkLst>
            <pc:docMk/>
            <pc:sldMk cId="3605558159" sldId="499"/>
            <ac:picMk id="9" creationId="{2D7BD024-7AEE-4ED6-895F-0D838651786C}"/>
          </ac:picMkLst>
        </pc:picChg>
        <pc:picChg chg="del">
          <ac:chgData name="Kathryn Woolston-Thomas" userId="a1b13ced-f52e-46ba-a178-45ba3ae3660b" providerId="ADAL" clId="{6948D6C1-37B1-4BED-A0F0-32C9252C6CFD}" dt="2022-08-01T13:20:51.929" v="46" actId="478"/>
          <ac:picMkLst>
            <pc:docMk/>
            <pc:sldMk cId="3605558159" sldId="499"/>
            <ac:picMk id="10" creationId="{1218D99F-FD31-45A6-937F-863DF1A81852}"/>
          </ac:picMkLst>
        </pc:picChg>
        <pc:picChg chg="add mod">
          <ac:chgData name="Kathryn Woolston-Thomas" userId="a1b13ced-f52e-46ba-a178-45ba3ae3660b" providerId="ADAL" clId="{6948D6C1-37B1-4BED-A0F0-32C9252C6CFD}" dt="2022-08-01T13:32:48.887" v="216" actId="1076"/>
          <ac:picMkLst>
            <pc:docMk/>
            <pc:sldMk cId="3605558159" sldId="499"/>
            <ac:picMk id="13" creationId="{C8FAD0E2-193A-4139-8183-0D8C08A75573}"/>
          </ac:picMkLst>
        </pc:picChg>
      </pc:sldChg>
    </pc:docChg>
  </pc:docChgLst>
  <pc:docChgLst>
    <pc:chgData name="Katherine Wilson" userId="S::katherine.wilson@carersuk.org::0bfba914-d394-4d29-8300-382d57b750ca" providerId="AD" clId="Web-{4279C802-5295-7352-D7D8-9361B48B4C3B}"/>
    <pc:docChg chg="sldOrd">
      <pc:chgData name="Katherine Wilson" userId="S::katherine.wilson@carersuk.org::0bfba914-d394-4d29-8300-382d57b750ca" providerId="AD" clId="Web-{4279C802-5295-7352-D7D8-9361B48B4C3B}" dt="2022-08-01T15:07:37.163" v="0"/>
      <pc:docMkLst>
        <pc:docMk/>
      </pc:docMkLst>
      <pc:sldChg chg="ord">
        <pc:chgData name="Katherine Wilson" userId="S::katherine.wilson@carersuk.org::0bfba914-d394-4d29-8300-382d57b750ca" providerId="AD" clId="Web-{4279C802-5295-7352-D7D8-9361B48B4C3B}" dt="2022-08-01T15:07:37.163" v="0"/>
        <pc:sldMkLst>
          <pc:docMk/>
          <pc:sldMk cId="3605558159" sldId="4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03D2-6C4C-4955-BBBF-CD8838A52694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0CC4-D336-4A87-BF7F-F1222B8DFD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77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5AA05-2CC2-4CB8-AF06-D0E515914C66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976B6-2775-445D-B11B-2F7919CED2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8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loyersforcarers.org/resources/research/item/1460-juggling-work-and-unpaid-care-a-growing-issu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976B6-2775-445D-B11B-2F7919CED24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1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3A3A3A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976B6-2775-445D-B11B-2F7919CED24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3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points show the business benefits of supporting carers in the workplace.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A3A3A"/>
                </a:solidFill>
                <a:effectLst/>
                <a:latin typeface="Open Sans"/>
              </a:rPr>
              <a:t>There is evidence to show that the impact of staff turnover, absence and stress as a result of juggling work and caring could be costing UK businesses over £3.5 billion every year, so there are significant savings to be made by better supporting carers to manage work alongside caring.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A3A3A"/>
                </a:solidFill>
                <a:effectLst/>
                <a:latin typeface="Open Sans"/>
              </a:rPr>
              <a:t>Leading companies have suggested that cumulatively, UK companies could save up to £4.8 billion a year in unplanned absences and a further £3.4 billion in improved employee retention by adopting flexible 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976B6-2775-445D-B11B-2F7919CED24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2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figures have been taken from a survey Carers UK conducted in 2019 about the growing issue of juggling work and care.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1 in 7 figure found in our research is an increase from the 2011 census where it was found 1 in 9 people were juggling work and care in the 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key finding is the top three interventions that workers thought would be most helpful if they were caring alongside work. These three interventions are, a supportive line manager/employer, flexible working, and additional paid care leave of between 5-10 days. 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 find the research report here: </a:t>
            </a:r>
            <a:r>
              <a:rPr lang="en-GB" dirty="0">
                <a:hlinkClick r:id="rId3"/>
              </a:rPr>
              <a:t>https://www.employersforcarers.org/resources/research/item/1460-juggling-work-and-unpaid-care-a-growing-issue</a:t>
            </a:r>
            <a:endParaRPr lang="en-GB" dirty="0"/>
          </a:p>
          <a:p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76B6-2775-445D-B11B-2F7919CED2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2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262D-1B87-4EC9-9500-16A24D2DF8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6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262D-1B87-4EC9-9500-16A24D2DF8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7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262D-1B87-4EC9-9500-16A24D2DF8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9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3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2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9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D19F-1BEB-4F6C-AE37-537113608A5D}" type="datetimeFigureOut">
              <a:rPr lang="en-GB" smtClean="0"/>
              <a:t>08/12/2022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B32A-B6E1-4E1D-ADB5-35C94073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2766"/>
            <a:ext cx="2304256" cy="95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" y="279490"/>
            <a:ext cx="2560284" cy="72008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604"/>
          <a:stretch/>
        </p:blipFill>
        <p:spPr bwMode="auto">
          <a:xfrm>
            <a:off x="7236296" y="0"/>
            <a:ext cx="1908000" cy="66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11560" y="2417173"/>
            <a:ext cx="6400800" cy="1800200"/>
          </a:xfrm>
        </p:spPr>
        <p:txBody>
          <a:bodyPr>
            <a:normAutofit/>
          </a:bodyPr>
          <a:lstStyle/>
          <a:p>
            <a:pPr algn="l"/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Carers </a:t>
            </a:r>
            <a:b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Workplace:</a:t>
            </a:r>
            <a:b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Key S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tats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433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2766"/>
            <a:ext cx="2304256" cy="95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" y="279490"/>
            <a:ext cx="2560284" cy="72008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604"/>
          <a:stretch/>
        </p:blipFill>
        <p:spPr bwMode="auto">
          <a:xfrm>
            <a:off x="7236296" y="0"/>
            <a:ext cx="1908000" cy="66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989" y="2468076"/>
            <a:ext cx="42200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Carers look after loved ones who are older, disabled or seriously ill. 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Caring can affect anyone, at any age, at any time and can last a lifetime. 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Carers UK aims to make sure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no one has to care alone.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r="14591"/>
          <a:stretch/>
        </p:blipFill>
        <p:spPr>
          <a:xfrm>
            <a:off x="4716760" y="1453952"/>
            <a:ext cx="2882426" cy="3312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989" y="1422004"/>
            <a:ext cx="354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day 6,000 people become carers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93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2766"/>
            <a:ext cx="2304256" cy="95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" y="279490"/>
            <a:ext cx="2560284" cy="72008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604"/>
          <a:stretch/>
        </p:blipFill>
        <p:spPr bwMode="auto">
          <a:xfrm>
            <a:off x="7236296" y="0"/>
            <a:ext cx="1908000" cy="66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535" y="1196752"/>
            <a:ext cx="426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Caring and employment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535" y="1489139"/>
            <a:ext cx="7305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A3A3A"/>
                </a:solidFill>
                <a:effectLst/>
              </a:rPr>
              <a:t>Every year, over 2 million people become carers, some overnight, some more gradually – so there is a new population of carers in the workforce every day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A3A3A"/>
                </a:solidFill>
                <a:effectLst/>
              </a:rPr>
              <a:t>Over 7 in 10 working carers have felt lonely or isolated in the workplace as a result of their caring responsibilities.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Times New Roman" panose="02020603050405020304" pitchFamily="18" charset="0"/>
              </a:rPr>
              <a:t>The average person has a 50:50 chance of caring by age 50, long before retirement age.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A3A3A"/>
                </a:solidFill>
              </a:rPr>
              <a:t>Around 8</a:t>
            </a:r>
            <a:r>
              <a:rPr lang="en-GB" sz="2200" b="0" i="0" dirty="0">
                <a:solidFill>
                  <a:srgbClr val="3A3A3A"/>
                </a:solidFill>
                <a:effectLst/>
              </a:rPr>
              <a:t> out of </a:t>
            </a:r>
            <a:r>
              <a:rPr lang="en-GB" sz="2200" dirty="0">
                <a:solidFill>
                  <a:srgbClr val="3A3A3A"/>
                </a:solidFill>
              </a:rPr>
              <a:t>10</a:t>
            </a:r>
            <a:r>
              <a:rPr lang="en-GB" sz="2200" b="0" i="0" dirty="0">
                <a:solidFill>
                  <a:srgbClr val="3A3A3A"/>
                </a:solidFill>
                <a:effectLst/>
              </a:rPr>
              <a:t> carers are of working age, </a:t>
            </a:r>
            <a:r>
              <a:rPr lang="en-GB" sz="2200" b="0" i="0" dirty="0" err="1">
                <a:solidFill>
                  <a:srgbClr val="3A3A3A"/>
                </a:solidFill>
                <a:effectLst/>
              </a:rPr>
              <a:t>ie</a:t>
            </a:r>
            <a:r>
              <a:rPr lang="en-GB" sz="2200" b="0" i="0" dirty="0">
                <a:solidFill>
                  <a:srgbClr val="3A3A3A"/>
                </a:solidFill>
                <a:effectLst/>
              </a:rPr>
              <a:t> between 16 and 65.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A3A3A"/>
                </a:solidFill>
                <a:effectLst/>
              </a:rPr>
              <a:t>90% of working carers are aged 30+ - in their prime employment years.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2766"/>
            <a:ext cx="2304256" cy="95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" y="279490"/>
            <a:ext cx="2560284" cy="72008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604"/>
          <a:stretch/>
        </p:blipFill>
        <p:spPr bwMode="auto">
          <a:xfrm>
            <a:off x="7236296" y="0"/>
            <a:ext cx="1908000" cy="66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535" y="1196752"/>
            <a:ext cx="322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benefits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360" y="1844824"/>
            <a:ext cx="8326277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recruitment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Attract a wide range of skills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 retention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skilled and experienced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cs typeface="Arial" charset="0"/>
              </a:rPr>
              <a:t>r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esilience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they are supported carers feel less 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stressed and report better wellbeing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</a:t>
            </a:r>
            <a:r>
              <a:rPr lang="en-GB" sz="2400" dirty="0">
                <a:solidFill>
                  <a:srgbClr val="FF0000"/>
                </a:solidFill>
                <a:cs typeface="Arial" charset="0"/>
              </a:rPr>
              <a:t> r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esults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engagement and improved productivity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20D9A-9E1A-45D3-9E07-ADA439156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290" y="279490"/>
            <a:ext cx="3707904" cy="18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20" y="989059"/>
            <a:ext cx="3761747" cy="541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560284" cy="72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4520B-4ACD-49C0-B50E-A7CCBB94A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3571"/>
            <a:ext cx="2304256" cy="956551"/>
          </a:xfrm>
          <a:prstGeom prst="rect">
            <a:avLst/>
          </a:prstGeom>
        </p:spPr>
      </p:pic>
      <p:pic>
        <p:nvPicPr>
          <p:cNvPr id="8" name="Picture 3" descr="\\CUKFILE3\Group\Communications\Social media\Artwork\Policy\Work and Care report graphics\Facebook\Facebook shared image Work and care 1 in 7.png">
            <a:extLst>
              <a:ext uri="{FF2B5EF4-FFF2-40B4-BE49-F238E27FC236}">
                <a16:creationId xmlns:a16="http://schemas.microsoft.com/office/drawing/2014/main" id="{3C910516-D598-4241-ACC8-0E8955A7F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5674" r="6875" b="20436"/>
          <a:stretch/>
        </p:blipFill>
        <p:spPr bwMode="auto">
          <a:xfrm>
            <a:off x="567033" y="1629000"/>
            <a:ext cx="32403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CUKFILE3\Group\Communications\Social media\Artwork\Policy\Work and Care report graphics\Facebook\Facebook shared image Work and care 2.6m.png">
            <a:extLst>
              <a:ext uri="{FF2B5EF4-FFF2-40B4-BE49-F238E27FC236}">
                <a16:creationId xmlns:a16="http://schemas.microsoft.com/office/drawing/2014/main" id="{A00E4FE4-3523-42D2-98EF-018062E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15874" r="12708" b="22420"/>
          <a:stretch/>
        </p:blipFill>
        <p:spPr bwMode="auto">
          <a:xfrm>
            <a:off x="567033" y="4044227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6FD488-88FA-4F88-AC85-97041663A46A}"/>
              </a:ext>
            </a:extLst>
          </p:cNvPr>
          <p:cNvSpPr/>
          <p:nvPr/>
        </p:nvSpPr>
        <p:spPr>
          <a:xfrm>
            <a:off x="323529" y="913484"/>
            <a:ext cx="447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Report released 8 February 2019</a:t>
            </a:r>
          </a:p>
        </p:txBody>
      </p:sp>
    </p:spTree>
    <p:extLst>
      <p:ext uri="{BB962C8B-B14F-4D97-AF65-F5344CB8AC3E}">
        <p14:creationId xmlns:p14="http://schemas.microsoft.com/office/powerpoint/2010/main" val="634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4" y="1088650"/>
            <a:ext cx="49120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How many people are caring?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state of caring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Image result for state of caring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Image result for state of caring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Image result for state of caring 201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 descr="Image result for state of caring 2019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16744-2878-4C4D-A1E7-63B08D29D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1449"/>
            <a:ext cx="2304256" cy="956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9C861-65F2-40D7-A974-0091635E5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39" t="17924" r="44494" b="5456"/>
          <a:stretch/>
        </p:blipFill>
        <p:spPr bwMode="auto">
          <a:xfrm>
            <a:off x="5508104" y="1396432"/>
            <a:ext cx="3173226" cy="448867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C8EDE4-103E-431E-8908-4292B7069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63" t="25211" r="35963" b="44850"/>
          <a:stretch/>
        </p:blipFill>
        <p:spPr bwMode="auto">
          <a:xfrm>
            <a:off x="991370" y="1729474"/>
            <a:ext cx="3213172" cy="222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E01901-BA4A-413A-8E69-C02C9E0A53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17" t="25211" r="35409" b="45243"/>
          <a:stretch/>
        </p:blipFill>
        <p:spPr bwMode="auto">
          <a:xfrm>
            <a:off x="1069975" y="3707327"/>
            <a:ext cx="3256015" cy="222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41FB96-9D96-45CA-8643-11E14697A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9" y="114929"/>
            <a:ext cx="224124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ate of caring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Image result for state of caring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Image result for state of caring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Image result for state of caring 201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 descr="Image result for state of caring 2019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16744-2878-4C4D-A1E7-63B08D29D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1449"/>
            <a:ext cx="2304256" cy="956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ACA1C-78CB-42D2-B4F2-1AD9E75C1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9" y="114929"/>
            <a:ext cx="2241246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7041D-AD50-4D32-B91D-BBD5524CE9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5" b="-1"/>
          <a:stretch/>
        </p:blipFill>
        <p:spPr>
          <a:xfrm>
            <a:off x="5270790" y="881134"/>
            <a:ext cx="3717635" cy="5150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1010-65B7-4CC3-AAEB-90A6BCF102E7}"/>
              </a:ext>
            </a:extLst>
          </p:cNvPr>
          <p:cNvSpPr txBox="1"/>
          <p:nvPr/>
        </p:nvSpPr>
        <p:spPr>
          <a:xfrm>
            <a:off x="307975" y="89168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State of Caring report 2022</a:t>
            </a:r>
          </a:p>
          <a:p>
            <a:r>
              <a:rPr lang="en-GB" b="1" dirty="0"/>
              <a:t>A snapshot of unpaid care in the UK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A6A085-451E-4427-BA9F-75781C46D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56" y="1694122"/>
            <a:ext cx="3879600" cy="1908000"/>
          </a:xfrm>
          <a:prstGeom prst="rect">
            <a:avLst/>
          </a:prstGeom>
        </p:spPr>
      </p:pic>
      <p:pic>
        <p:nvPicPr>
          <p:cNvPr id="13" name="Picture 8" descr="Text&#10;&#10;Description automatically generated">
            <a:extLst>
              <a:ext uri="{FF2B5EF4-FFF2-40B4-BE49-F238E27FC236}">
                <a16:creationId xmlns:a16="http://schemas.microsoft.com/office/drawing/2014/main" id="{AF5CDB5F-260E-4582-8D80-9DEFA922B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62" y="3863314"/>
            <a:ext cx="3769301" cy="17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ate of caring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Image result for state of caring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Image result for state of caring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Image result for state of caring 201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 descr="Image result for state of caring 2019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16744-2878-4C4D-A1E7-63B08D29D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1449"/>
            <a:ext cx="2304256" cy="956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ACA1C-78CB-42D2-B4F2-1AD9E75C1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9" y="114929"/>
            <a:ext cx="2241246" cy="57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1010-65B7-4CC3-AAEB-90A6BCF102E7}"/>
              </a:ext>
            </a:extLst>
          </p:cNvPr>
          <p:cNvSpPr txBox="1"/>
          <p:nvPr/>
        </p:nvSpPr>
        <p:spPr>
          <a:xfrm>
            <a:off x="311423" y="95825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Cycles of caring: Transitions in and out of unpaid care</a:t>
            </a:r>
          </a:p>
          <a:p>
            <a:r>
              <a:rPr lang="en-GB" b="1" dirty="0"/>
              <a:t>Carers Rights Day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EA60C-8C1D-4CD9-A514-1E9779499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301" y="801750"/>
            <a:ext cx="3720890" cy="525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17254-9FE7-423A-A510-C9FFE56A0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75" y="2069892"/>
            <a:ext cx="3467100" cy="1714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5A6349-B543-4EF9-9C37-2B9AABF2919C}"/>
              </a:ext>
            </a:extLst>
          </p:cNvPr>
          <p:cNvSpPr txBox="1"/>
          <p:nvPr/>
        </p:nvSpPr>
        <p:spPr>
          <a:xfrm>
            <a:off x="395536" y="417574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the period 2010-2020, 4.3 million people became unpaid carers every year – 12,000 people a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05f20a71-ef20-4ad3-966f-cba1a8d56f82" xsi:nil="true"/>
    <lcf76f155ced4ddcb4097134ff3c332f xmlns="05f20a71-ef20-4ad3-966f-cba1a8d56f82">
      <Terms xmlns="http://schemas.microsoft.com/office/infopath/2007/PartnerControls"/>
    </lcf76f155ced4ddcb4097134ff3c332f>
    <TaxCatchAll xmlns="9c696681-91db-4b58-a8ad-35fc5928fe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23448E29C41479BDF796BB903C896" ma:contentTypeVersion="18" ma:contentTypeDescription="Create a new document." ma:contentTypeScope="" ma:versionID="b423378ca5cd2870807f9449fbb61c09">
  <xsd:schema xmlns:xsd="http://www.w3.org/2001/XMLSchema" xmlns:xs="http://www.w3.org/2001/XMLSchema" xmlns:p="http://schemas.microsoft.com/office/2006/metadata/properties" xmlns:ns2="05f20a71-ef20-4ad3-966f-cba1a8d56f82" xmlns:ns3="9c696681-91db-4b58-a8ad-35fc5928fec5" targetNamespace="http://schemas.microsoft.com/office/2006/metadata/properties" ma:root="true" ma:fieldsID="dc1fc2b3ed15cbc4329ad54c970cda4c" ns2:_="" ns3:_="">
    <xsd:import namespace="05f20a71-ef20-4ad3-966f-cba1a8d56f82"/>
    <xsd:import namespace="9c696681-91db-4b58-a8ad-35fc5928f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Imag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20a71-ef20-4ad3-966f-cba1a8d56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4e75aee-a451-46a8-96da-a5f7c2b6a1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96681-91db-4b58-a8ad-35fc5928f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b9ffe8e-7782-48a2-8745-3a36b84fc37d}" ma:internalName="TaxCatchAll" ma:showField="CatchAllData" ma:web="9c696681-91db-4b58-a8ad-35fc5928f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B4A7D-4C9E-47C7-A447-D182E1DBEC41}">
  <ds:schemaRefs>
    <ds:schemaRef ds:uri="http://schemas.microsoft.com/office/2006/metadata/properties"/>
    <ds:schemaRef ds:uri="http://schemas.microsoft.com/office/infopath/2007/PartnerControls"/>
    <ds:schemaRef ds:uri="05f20a71-ef20-4ad3-966f-cba1a8d56f82"/>
    <ds:schemaRef ds:uri="9c696681-91db-4b58-a8ad-35fc5928fec5"/>
  </ds:schemaRefs>
</ds:datastoreItem>
</file>

<file path=customXml/itemProps2.xml><?xml version="1.0" encoding="utf-8"?>
<ds:datastoreItem xmlns:ds="http://schemas.openxmlformats.org/officeDocument/2006/customXml" ds:itemID="{2F4D8A95-BB09-41D0-9B90-D62B018B8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20a71-ef20-4ad3-966f-cba1a8d56f82"/>
    <ds:schemaRef ds:uri="9c696681-91db-4b58-a8ad-35fc5928f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DCE24-E1E2-47AC-91E7-AC6C8EB96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501</Words>
  <Application>Microsoft Office PowerPoint</Application>
  <PresentationFormat>On-screen Show (4:3)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Harris</dc:creator>
  <cp:lastModifiedBy>Kathryn Woolston-Thomas</cp:lastModifiedBy>
  <cp:revision>594</cp:revision>
  <cp:lastPrinted>2019-11-15T10:30:09Z</cp:lastPrinted>
  <dcterms:created xsi:type="dcterms:W3CDTF">2018-04-30T09:48:26Z</dcterms:created>
  <dcterms:modified xsi:type="dcterms:W3CDTF">2022-12-08T14:13:09Z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0x01010040223448E29C41479BDF796BB903C896</vt:lpwstr>
  </property>
  <property fmtid="{D5CDD505-2E9C-101B-9397-08002B2CF9AE}" pid="3" name="Order">
    <vt:r8>7168800</vt:r8>
  </property>
  <property fmtid="{D5CDD505-2E9C-101B-9397-08002B2CF9AE}" pid="4" name="MediaServiceImageTags">
    <vt:lpwstr/>
  </property>
</Properties>
</file>